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8300-84CC-4ED3-8E17-CF62FC54EB5D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CE15-9F06-4982-BEDB-B7E23526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433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8300-84CC-4ED3-8E17-CF62FC54EB5D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CE15-9F06-4982-BEDB-B7E23526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616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8300-84CC-4ED3-8E17-CF62FC54EB5D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CE15-9F06-4982-BEDB-B7E23526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041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8300-84CC-4ED3-8E17-CF62FC54EB5D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CE15-9F06-4982-BEDB-B7E23526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080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8300-84CC-4ED3-8E17-CF62FC54EB5D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CE15-9F06-4982-BEDB-B7E23526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637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8300-84CC-4ED3-8E17-CF62FC54EB5D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CE15-9F06-4982-BEDB-B7E23526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581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8300-84CC-4ED3-8E17-CF62FC54EB5D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CE15-9F06-4982-BEDB-B7E23526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153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8300-84CC-4ED3-8E17-CF62FC54EB5D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CE15-9F06-4982-BEDB-B7E23526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541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8300-84CC-4ED3-8E17-CF62FC54EB5D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CE15-9F06-4982-BEDB-B7E23526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264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8300-84CC-4ED3-8E17-CF62FC54EB5D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CE15-9F06-4982-BEDB-B7E23526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8300-84CC-4ED3-8E17-CF62FC54EB5D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CE15-9F06-4982-BEDB-B7E23526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751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8300-84CC-4ED3-8E17-CF62FC54EB5D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ECE15-9F06-4982-BEDB-B7E23526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573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Area of </a:t>
            </a:r>
            <a:r>
              <a:rPr lang="en-US" dirty="0" smtClean="0"/>
              <a:t>polygon(01.07.20, 03.07,20)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8 – Chapter 15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049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Area of the Polygon </a:t>
            </a:r>
            <a:r>
              <a:rPr lang="en-US" dirty="0" smtClean="0"/>
              <a:t>ABCDEFGH </a:t>
            </a:r>
            <a:r>
              <a:rPr lang="en-US" dirty="0"/>
              <a:t>= Area of </a:t>
            </a:r>
            <a:r>
              <a:rPr lang="en-US" dirty="0" smtClean="0"/>
              <a:t>ABEF </a:t>
            </a:r>
            <a:r>
              <a:rPr lang="en-US" dirty="0"/>
              <a:t>+ Area of </a:t>
            </a:r>
            <a:r>
              <a:rPr lang="en-US" dirty="0" smtClean="0"/>
              <a:t>ECD </a:t>
            </a:r>
            <a:r>
              <a:rPr lang="en-US" dirty="0"/>
              <a:t>+ Area of </a:t>
            </a:r>
            <a:r>
              <a:rPr lang="en-US" dirty="0" smtClean="0"/>
              <a:t>FGH</a:t>
            </a:r>
            <a:endParaRPr lang="en-US" dirty="0"/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258" y="3074093"/>
            <a:ext cx="382905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86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GHF is a right triangle</a:t>
            </a:r>
          </a:p>
          <a:p>
            <a:r>
              <a:rPr lang="en-IN" dirty="0"/>
              <a:t>HF</a:t>
            </a:r>
            <a:r>
              <a:rPr lang="en-IN" baseline="30000" dirty="0"/>
              <a:t>2</a:t>
            </a:r>
            <a:r>
              <a:rPr lang="en-IN" dirty="0"/>
              <a:t>+ GH</a:t>
            </a:r>
            <a:r>
              <a:rPr lang="en-IN" baseline="30000" dirty="0"/>
              <a:t>2</a:t>
            </a:r>
            <a:r>
              <a:rPr lang="en-IN" dirty="0"/>
              <a:t>= GF</a:t>
            </a:r>
            <a:r>
              <a:rPr lang="en-IN" baseline="30000" dirty="0"/>
              <a:t>2</a:t>
            </a:r>
            <a:r>
              <a:rPr lang="en-IN" dirty="0"/>
              <a:t> (Pythagoras theorem)</a:t>
            </a:r>
          </a:p>
          <a:p>
            <a:r>
              <a:rPr lang="en-IN" dirty="0"/>
              <a:t>HF</a:t>
            </a:r>
            <a:r>
              <a:rPr lang="en-IN" baseline="30000" dirty="0"/>
              <a:t>2</a:t>
            </a:r>
            <a:r>
              <a:rPr lang="en-IN" dirty="0"/>
              <a:t>=  GF</a:t>
            </a:r>
            <a:r>
              <a:rPr lang="en-IN" baseline="30000" dirty="0"/>
              <a:t>2</a:t>
            </a:r>
            <a:r>
              <a:rPr lang="en-IN" dirty="0"/>
              <a:t>- GH</a:t>
            </a:r>
            <a:r>
              <a:rPr lang="en-IN" baseline="30000" dirty="0"/>
              <a:t>2</a:t>
            </a:r>
            <a:endParaRPr lang="en-IN" dirty="0"/>
          </a:p>
          <a:p>
            <a:r>
              <a:rPr lang="en-IN" dirty="0"/>
              <a:t>      = 5</a:t>
            </a:r>
            <a:r>
              <a:rPr lang="en-IN" baseline="30000" dirty="0"/>
              <a:t>2</a:t>
            </a:r>
            <a:r>
              <a:rPr lang="en-IN" dirty="0"/>
              <a:t>- 3</a:t>
            </a:r>
            <a:r>
              <a:rPr lang="en-IN" baseline="30000" dirty="0"/>
              <a:t>2</a:t>
            </a:r>
            <a:endParaRPr lang="en-IN" dirty="0"/>
          </a:p>
          <a:p>
            <a:r>
              <a:rPr lang="en-IN" dirty="0"/>
              <a:t>      = 25 – 9</a:t>
            </a:r>
          </a:p>
          <a:p>
            <a:r>
              <a:rPr lang="en-IN" dirty="0"/>
              <a:t>      = 16</a:t>
            </a:r>
          </a:p>
          <a:p>
            <a:r>
              <a:rPr lang="en-IN" dirty="0"/>
              <a:t>HF = 4 cm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8149" y="1825625"/>
            <a:ext cx="444817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932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</a:t>
            </a:r>
            <a:r>
              <a:rPr lang="en-US" dirty="0" smtClean="0"/>
              <a:t>ABEF</a:t>
            </a:r>
            <a:r>
              <a:rPr lang="en-US" dirty="0" smtClean="0"/>
              <a:t>(rectangle</a:t>
            </a:r>
            <a:r>
              <a:rPr lang="en-US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l= </a:t>
            </a:r>
            <a:r>
              <a:rPr lang="en-US" dirty="0"/>
              <a:t>8</a:t>
            </a:r>
            <a:r>
              <a:rPr lang="en-US" dirty="0" smtClean="0"/>
              <a:t> </a:t>
            </a:r>
            <a:r>
              <a:rPr lang="en-US" dirty="0" smtClean="0"/>
              <a:t>cm, b= </a:t>
            </a:r>
            <a:r>
              <a:rPr lang="en-US" dirty="0" smtClean="0"/>
              <a:t>6 </a:t>
            </a:r>
            <a:r>
              <a:rPr lang="en-US" dirty="0" smtClean="0"/>
              <a:t>cm</a:t>
            </a:r>
          </a:p>
          <a:p>
            <a:pPr marL="0" indent="0">
              <a:buNone/>
            </a:pPr>
            <a:r>
              <a:rPr lang="en-US" dirty="0" smtClean="0"/>
              <a:t>Area of rectangle = l x b sq. units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= </a:t>
            </a:r>
            <a:r>
              <a:rPr lang="en-US" dirty="0" smtClean="0"/>
              <a:t>8 </a:t>
            </a:r>
            <a:r>
              <a:rPr lang="en-US" dirty="0" smtClean="0"/>
              <a:t>x </a:t>
            </a:r>
            <a:r>
              <a:rPr lang="en-US" dirty="0" smtClean="0"/>
              <a:t>6</a:t>
            </a:r>
            <a:endParaRPr lang="en-US" dirty="0" smtClean="0"/>
          </a:p>
          <a:p>
            <a:pPr marL="2743200" lvl="6" indent="0">
              <a:buNone/>
            </a:pPr>
            <a:r>
              <a:rPr lang="en-US" sz="2800" dirty="0" smtClean="0"/>
              <a:t>= </a:t>
            </a:r>
            <a:r>
              <a:rPr lang="en-US" sz="2800" dirty="0"/>
              <a:t>4</a:t>
            </a:r>
            <a:r>
              <a:rPr lang="en-US" sz="2800" dirty="0" smtClean="0"/>
              <a:t>8 </a:t>
            </a:r>
            <a:r>
              <a:rPr lang="en-US" sz="2800" dirty="0" err="1" smtClean="0"/>
              <a:t>sq</a:t>
            </a:r>
            <a:r>
              <a:rPr lang="en-US" sz="2800" dirty="0" smtClean="0"/>
              <a:t> cm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1893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GHF (triangle)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 = 3 cm, h = 4 cm</a:t>
            </a:r>
          </a:p>
          <a:p>
            <a:r>
              <a:rPr lang="en-US" dirty="0" smtClean="0"/>
              <a:t>Area of GHF = ½ x b x h </a:t>
            </a:r>
            <a:r>
              <a:rPr lang="en-US" dirty="0" err="1" smtClean="0"/>
              <a:t>sq</a:t>
            </a:r>
            <a:r>
              <a:rPr lang="en-US" dirty="0" smtClean="0"/>
              <a:t> units</a:t>
            </a:r>
          </a:p>
          <a:p>
            <a:pPr lvl="4"/>
            <a:r>
              <a:rPr lang="en-US" sz="2800" dirty="0" smtClean="0"/>
              <a:t>= ½ x 3 x 4 </a:t>
            </a:r>
          </a:p>
          <a:p>
            <a:pPr lvl="4"/>
            <a:r>
              <a:rPr lang="en-US" sz="2800" dirty="0" smtClean="0"/>
              <a:t>= 6 </a:t>
            </a:r>
            <a:r>
              <a:rPr lang="en-US" sz="2800" dirty="0" err="1" smtClean="0"/>
              <a:t>sq</a:t>
            </a:r>
            <a:r>
              <a:rPr lang="en-US" sz="2800" dirty="0" smtClean="0"/>
              <a:t> cm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954570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DCE (triangle)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 = 3 cm, h = 4 cm</a:t>
            </a:r>
          </a:p>
          <a:p>
            <a:r>
              <a:rPr lang="en-US" dirty="0" smtClean="0"/>
              <a:t>Area of DCE  = ½ x b x h </a:t>
            </a:r>
            <a:r>
              <a:rPr lang="en-US" dirty="0" err="1" smtClean="0"/>
              <a:t>sq</a:t>
            </a:r>
            <a:r>
              <a:rPr lang="en-US" dirty="0" smtClean="0"/>
              <a:t> units</a:t>
            </a:r>
          </a:p>
          <a:p>
            <a:pPr lvl="4"/>
            <a:r>
              <a:rPr lang="en-US" sz="2800" dirty="0" smtClean="0"/>
              <a:t>= ½ x 3 x 4 </a:t>
            </a:r>
          </a:p>
          <a:p>
            <a:pPr lvl="4"/>
            <a:r>
              <a:rPr lang="en-US" sz="2800" dirty="0" smtClean="0"/>
              <a:t>= 6 </a:t>
            </a:r>
            <a:r>
              <a:rPr lang="en-US" sz="2800" dirty="0" err="1" smtClean="0"/>
              <a:t>sq</a:t>
            </a:r>
            <a:r>
              <a:rPr lang="en-US" sz="2800" dirty="0" smtClean="0"/>
              <a:t> cm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729199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Area of the Polygon ABCDEFGH = Area of ABEF + Area of ECD + Area of FGH</a:t>
            </a:r>
          </a:p>
          <a:p>
            <a:pPr marL="3657600" lvl="8" indent="0">
              <a:buNone/>
            </a:pPr>
            <a:r>
              <a:rPr lang="en-US" sz="3200" dirty="0" smtClean="0"/>
              <a:t>= 48 sq.cm + 6 sq.cm + 6 sq.cm</a:t>
            </a:r>
          </a:p>
          <a:p>
            <a:pPr marL="3657600" lvl="8" indent="0">
              <a:buNone/>
            </a:pPr>
            <a:r>
              <a:rPr lang="en-US" sz="3200" dirty="0" smtClean="0"/>
              <a:t>= 60 </a:t>
            </a:r>
            <a:r>
              <a:rPr lang="en-US" sz="3200" dirty="0" err="1" smtClean="0"/>
              <a:t>sq</a:t>
            </a:r>
            <a:r>
              <a:rPr lang="en-US" sz="3200" dirty="0" smtClean="0"/>
              <a:t> cm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262655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15.2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Find the area of each of the polygon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4710" y="2601532"/>
            <a:ext cx="3905133" cy="236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890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2513" y="1418477"/>
            <a:ext cx="5533946" cy="328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77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polygon is a closed shape that has at least three sides. </a:t>
            </a:r>
            <a:endParaRPr lang="en-IN" dirty="0" smtClean="0"/>
          </a:p>
          <a:p>
            <a:r>
              <a:rPr lang="en-IN" dirty="0" smtClean="0"/>
              <a:t>Triangles</a:t>
            </a:r>
            <a:r>
              <a:rPr lang="en-IN" dirty="0"/>
              <a:t>, quadrilaterals, rectangles and squares are all types of polygons. </a:t>
            </a:r>
            <a:endParaRPr lang="en-IN" dirty="0" smtClean="0"/>
          </a:p>
          <a:p>
            <a:r>
              <a:rPr lang="en-IN" dirty="0" smtClean="0"/>
              <a:t>Moreover</a:t>
            </a:r>
            <a:r>
              <a:rPr lang="en-IN" dirty="0"/>
              <a:t>, a polygon can be of any shape and can have any number of sides. </a:t>
            </a:r>
            <a:endParaRPr lang="en-IN" dirty="0" smtClean="0"/>
          </a:p>
          <a:p>
            <a:r>
              <a:rPr lang="en-IN" dirty="0" smtClean="0"/>
              <a:t>There </a:t>
            </a:r>
            <a:r>
              <a:rPr lang="en-IN" dirty="0"/>
              <a:t>is no specific formula for calculating the area of a polygon.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best way is to split the polygon into shapes whose area can be calculated individually.</a:t>
            </a:r>
          </a:p>
        </p:txBody>
      </p:sp>
    </p:spTree>
    <p:extLst>
      <p:ext uri="{BB962C8B-B14F-4D97-AF65-F5344CB8AC3E}">
        <p14:creationId xmlns:p14="http://schemas.microsoft.com/office/powerpoint/2010/main" val="120105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br>
              <a:rPr lang="en-US" dirty="0" smtClean="0"/>
            </a:br>
            <a:r>
              <a:rPr lang="en-US" dirty="0" smtClean="0"/>
              <a:t>Find the area of the given polygon PQRSTU</a:t>
            </a:r>
            <a:endParaRPr lang="en-IN" dirty="0"/>
          </a:p>
        </p:txBody>
      </p:sp>
      <p:pic>
        <p:nvPicPr>
          <p:cNvPr id="19" name="Content Placeholder 1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0025" y="2839244"/>
            <a:ext cx="417195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26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Area of the Polygon PQRSTU = Area of PMTU + Area of MNST + Area of NQRS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349" y="1549945"/>
            <a:ext cx="5946485" cy="341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3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PMTU(Trapezium)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a=9 cm, b= 18cm, h = 3 cm</a:t>
            </a:r>
          </a:p>
          <a:p>
            <a:r>
              <a:rPr lang="en-US" dirty="0" smtClean="0"/>
              <a:t>Area of trapezium = ½ x h x (</a:t>
            </a:r>
            <a:r>
              <a:rPr lang="en-US" dirty="0" err="1" smtClean="0"/>
              <a:t>a+b</a:t>
            </a:r>
            <a:r>
              <a:rPr lang="en-US" dirty="0" smtClean="0"/>
              <a:t>) sq. units</a:t>
            </a:r>
          </a:p>
          <a:p>
            <a:pPr marL="2743200" lvl="6" indent="0">
              <a:buNone/>
            </a:pPr>
            <a:r>
              <a:rPr lang="en-US" dirty="0"/>
              <a:t> </a:t>
            </a:r>
            <a:r>
              <a:rPr lang="en-US" dirty="0" smtClean="0"/>
              <a:t> = </a:t>
            </a:r>
            <a:r>
              <a:rPr lang="en-US" sz="2800" dirty="0" smtClean="0"/>
              <a:t>½ x 3 x(18+9</a:t>
            </a:r>
            <a:r>
              <a:rPr lang="en-US" sz="2400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=81/2 sq. cm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07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MNST(rectangle)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l= 18 cm, b= 9 cm</a:t>
            </a:r>
          </a:p>
          <a:p>
            <a:pPr marL="0" indent="0">
              <a:buNone/>
            </a:pPr>
            <a:r>
              <a:rPr lang="en-US" dirty="0" smtClean="0"/>
              <a:t>Area of rectangle = l x b sq. units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= 18 x 9</a:t>
            </a:r>
          </a:p>
          <a:p>
            <a:pPr marL="2743200" lvl="6" indent="0">
              <a:buNone/>
            </a:pPr>
            <a:r>
              <a:rPr lang="en-US" sz="2800" dirty="0" smtClean="0"/>
              <a:t>= 108 </a:t>
            </a:r>
            <a:r>
              <a:rPr lang="en-US" sz="2800" dirty="0" err="1" smtClean="0"/>
              <a:t>sq</a:t>
            </a:r>
            <a:r>
              <a:rPr lang="en-US" sz="2800" dirty="0" smtClean="0"/>
              <a:t> cm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91373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</a:t>
            </a:r>
            <a:r>
              <a:rPr lang="en-US" dirty="0" smtClean="0"/>
              <a:t>NQRS(Trapezium</a:t>
            </a:r>
            <a:r>
              <a:rPr lang="en-US" dirty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Area of </a:t>
            </a:r>
            <a:r>
              <a:rPr lang="en-US" dirty="0" smtClean="0"/>
              <a:t>NQRS = Area </a:t>
            </a:r>
            <a:r>
              <a:rPr lang="en-US" dirty="0"/>
              <a:t>of </a:t>
            </a:r>
            <a:r>
              <a:rPr lang="en-US" dirty="0" smtClean="0"/>
              <a:t>PMTU</a:t>
            </a:r>
          </a:p>
          <a:p>
            <a:pPr marL="2286000" lvl="5" indent="0">
              <a:buNone/>
            </a:pPr>
            <a:r>
              <a:rPr lang="en-US" sz="2400" dirty="0" smtClean="0"/>
              <a:t>= 81/2 sq. cm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02525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Area of the Polygon PQRSTU = Area of PMTU + Area of MNST + Area of NQRS</a:t>
            </a:r>
          </a:p>
          <a:p>
            <a:pPr marL="3657600" lvl="8" indent="0">
              <a:buNone/>
            </a:pPr>
            <a:r>
              <a:rPr lang="en-US" sz="2800" dirty="0" smtClean="0"/>
              <a:t>= 81/2 +108 + 81/2</a:t>
            </a:r>
          </a:p>
          <a:p>
            <a:pPr marL="3657600" lvl="8" indent="0">
              <a:buNone/>
            </a:pPr>
            <a:r>
              <a:rPr lang="en-US" sz="2800" dirty="0" smtClean="0"/>
              <a:t>= 162/2 + 108</a:t>
            </a:r>
          </a:p>
          <a:p>
            <a:pPr marL="3657600" lvl="8" indent="0">
              <a:buNone/>
            </a:pPr>
            <a:r>
              <a:rPr lang="en-US" sz="2800" dirty="0" smtClean="0"/>
              <a:t>= 81 + 108</a:t>
            </a:r>
          </a:p>
          <a:p>
            <a:pPr marL="3657600" lvl="8" indent="0">
              <a:buNone/>
            </a:pPr>
            <a:r>
              <a:rPr lang="en-US" sz="2800" dirty="0" smtClean="0"/>
              <a:t>= 189 sq.cm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27746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area of the polygon ABCDEFGH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3394" y="2818595"/>
            <a:ext cx="35052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60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437</Words>
  <Application>Microsoft Office PowerPoint</Application>
  <PresentationFormat>Widescreen</PresentationFormat>
  <Paragraphs>65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Area of polygon(01.07.20, 03.07,20)</vt:lpstr>
      <vt:lpstr>Polygon</vt:lpstr>
      <vt:lpstr>Example 1 Find the area of the given polygon PQRSTU</vt:lpstr>
      <vt:lpstr>Solution</vt:lpstr>
      <vt:lpstr>Area of PMTU(Trapezium)</vt:lpstr>
      <vt:lpstr>Area of MNST(rectangle)</vt:lpstr>
      <vt:lpstr>Area of NQRS(Trapezium)</vt:lpstr>
      <vt:lpstr>PowerPoint Presentation</vt:lpstr>
      <vt:lpstr>Example 2 </vt:lpstr>
      <vt:lpstr>PowerPoint Presentation</vt:lpstr>
      <vt:lpstr>PowerPoint Presentation</vt:lpstr>
      <vt:lpstr>Area of ABEF(rectangle)</vt:lpstr>
      <vt:lpstr>Area of GHF (triangle)</vt:lpstr>
      <vt:lpstr>Area of DCE (triangle)</vt:lpstr>
      <vt:lpstr>PowerPoint Presentation</vt:lpstr>
      <vt:lpstr>Exercise 15.2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of polygon(01.07.20)</dc:title>
  <dc:creator>HP</dc:creator>
  <cp:lastModifiedBy>HP</cp:lastModifiedBy>
  <cp:revision>12</cp:revision>
  <dcterms:created xsi:type="dcterms:W3CDTF">2020-07-01T03:52:52Z</dcterms:created>
  <dcterms:modified xsi:type="dcterms:W3CDTF">2020-07-03T06:26:00Z</dcterms:modified>
</cp:coreProperties>
</file>